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313" r:id="rId3"/>
    <p:sldId id="1101" r:id="rId4"/>
    <p:sldId id="1249" r:id="rId5"/>
    <p:sldId id="1272" r:id="rId6"/>
    <p:sldId id="1273" r:id="rId7"/>
    <p:sldId id="1274" r:id="rId8"/>
    <p:sldId id="1275" r:id="rId9"/>
    <p:sldId id="1276" r:id="rId10"/>
    <p:sldId id="1282" r:id="rId11"/>
    <p:sldId id="1283" r:id="rId12"/>
    <p:sldId id="1284" r:id="rId13"/>
    <p:sldId id="1285" r:id="rId14"/>
    <p:sldId id="1277" r:id="rId15"/>
    <p:sldId id="1287" r:id="rId16"/>
    <p:sldId id="1288" r:id="rId17"/>
    <p:sldId id="1289" r:id="rId18"/>
    <p:sldId id="1290" r:id="rId19"/>
    <p:sldId id="1291" r:id="rId20"/>
    <p:sldId id="1292" r:id="rId21"/>
    <p:sldId id="1293" r:id="rId22"/>
    <p:sldId id="1294" r:id="rId23"/>
    <p:sldId id="1295" r:id="rId24"/>
    <p:sldId id="1296" r:id="rId25"/>
    <p:sldId id="1299" r:id="rId26"/>
    <p:sldId id="1297" r:id="rId27"/>
    <p:sldId id="1298" r:id="rId28"/>
    <p:sldId id="1300" r:id="rId29"/>
    <p:sldId id="1301" r:id="rId30"/>
    <p:sldId id="1302" r:id="rId31"/>
    <p:sldId id="1303" r:id="rId32"/>
    <p:sldId id="951" r:id="rId33"/>
    <p:sldId id="1312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7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4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12 </a:t>
            </a:r>
            <a:r>
              <a:rPr lang="en-US" altLang="en-US" sz="4000" dirty="0" smtClean="0"/>
              <a:t>–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Helper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functions that </a:t>
            </a:r>
            <a:br>
              <a:rPr lang="en-US" dirty="0" smtClean="0"/>
            </a:br>
            <a:r>
              <a:rPr lang="en-US" dirty="0" smtClean="0"/>
              <a:t>assist other functions, or </a:t>
            </a:r>
            <a:br>
              <a:rPr lang="en-US" dirty="0" smtClean="0"/>
            </a:br>
            <a:r>
              <a:rPr lang="en-US" dirty="0" smtClean="0"/>
              <a:t>that provide basic functionality</a:t>
            </a:r>
          </a:p>
          <a:p>
            <a:endParaRPr lang="en-US" dirty="0"/>
          </a:p>
          <a:p>
            <a:r>
              <a:rPr lang="en-US" dirty="0" smtClean="0"/>
              <a:t>They are often called </a:t>
            </a:r>
            <a:br>
              <a:rPr lang="en-US" dirty="0" smtClean="0"/>
            </a:br>
            <a:r>
              <a:rPr lang="en-US" dirty="0" smtClean="0"/>
              <a:t>from functions other </a:t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62" y="2790334"/>
            <a:ext cx="2998166" cy="34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53535" cy="4517689"/>
          </a:xfrm>
        </p:spPr>
        <p:txBody>
          <a:bodyPr/>
          <a:lstStyle/>
          <a:p>
            <a:r>
              <a:rPr lang="en-US" dirty="0" smtClean="0"/>
              <a:t>What about a helper function that is called any </a:t>
            </a:r>
            <a:br>
              <a:rPr lang="en-US" dirty="0" smtClean="0"/>
            </a:br>
            <a:r>
              <a:rPr lang="en-US" dirty="0" smtClean="0"/>
              <a:t>time we need a number within some range?</a:t>
            </a:r>
          </a:p>
          <a:p>
            <a:pPr lvl="1"/>
            <a:r>
              <a:rPr lang="en-US" dirty="0" smtClean="0"/>
              <a:t>Grades: 0 to 100</a:t>
            </a:r>
          </a:p>
          <a:p>
            <a:pPr lvl="1"/>
            <a:r>
              <a:rPr lang="en-US" dirty="0" smtClean="0"/>
              <a:t>Menu options: 1 to N (whatever the last option is)</a:t>
            </a:r>
          </a:p>
          <a:p>
            <a:pPr lvl="3"/>
            <a:endParaRPr lang="en-US" dirty="0"/>
          </a:p>
          <a:p>
            <a:r>
              <a:rPr lang="en-US" dirty="0" smtClean="0"/>
              <a:t>What should it take in?  What should it output?</a:t>
            </a:r>
          </a:p>
          <a:p>
            <a:pPr lvl="1"/>
            <a:r>
              <a:rPr lang="en-US" dirty="0" smtClean="0"/>
              <a:t>Input: the minimum and maximum</a:t>
            </a:r>
          </a:p>
          <a:p>
            <a:pPr lvl="1"/>
            <a:r>
              <a:rPr lang="en-US" dirty="0" smtClean="0"/>
              <a:t>Output: the selected valid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3336" cy="4517689"/>
          </a:xfrm>
        </p:spPr>
        <p:txBody>
          <a:bodyPr/>
          <a:lstStyle/>
          <a:p>
            <a:r>
              <a:rPr lang="en-US" dirty="0" smtClean="0"/>
              <a:t>Here is one possible way to implement it: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message =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between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(inclusive): "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 number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not allowed.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again!"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9251" cy="4517689"/>
          </a:xfrm>
        </p:spPr>
        <p:txBody>
          <a:bodyPr/>
          <a:lstStyle/>
          <a:p>
            <a:r>
              <a:rPr lang="en-US" dirty="0" smtClean="0"/>
              <a:t>Now that the function is written, we can use it</a:t>
            </a:r>
          </a:p>
          <a:p>
            <a:pPr lvl="1"/>
            <a:r>
              <a:rPr lang="en-US" dirty="0" smtClean="0"/>
              <a:t>To get a valid grade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MAX_GRADE)</a:t>
            </a:r>
          </a:p>
          <a:p>
            <a:pPr lvl="1"/>
            <a:r>
              <a:rPr lang="en-US" dirty="0" smtClean="0"/>
              <a:t>To get a menu choice</a:t>
            </a:r>
          </a:p>
          <a:p>
            <a:pPr marL="914400" lvl="2" indent="0">
              <a:buNone/>
            </a:pP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printMenu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choice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(MENU_MIN, MENU_MAX)</a:t>
            </a:r>
            <a:endParaRPr lang="en-US" dirty="0" smtClean="0"/>
          </a:p>
          <a:p>
            <a:pPr lvl="1"/>
            <a:r>
              <a:rPr lang="en-US" dirty="0" smtClean="0"/>
              <a:t>To get a valid index of a list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)-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Create a program that lets two users play a game of checkers</a:t>
            </a:r>
          </a:p>
          <a:p>
            <a:pPr lvl="1"/>
            <a:r>
              <a:rPr lang="en-US" sz="3200" dirty="0" smtClean="0"/>
              <a:t>Search for and present user-requested information from a database of music</a:t>
            </a:r>
          </a:p>
          <a:p>
            <a:pPr lvl="1"/>
            <a:r>
              <a:rPr lang="en-US" sz="3200" dirty="0" smtClean="0"/>
              <a:t>Creating a video game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</a:t>
            </a:r>
            <a:r>
              <a:rPr lang="en-US" dirty="0" smtClean="0"/>
              <a:t>often use </a:t>
            </a:r>
            <a:r>
              <a:rPr lang="en-US" dirty="0"/>
              <a:t>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One example of this technique is </a:t>
            </a:r>
            <a:br>
              <a:rPr lang="en-US" dirty="0" smtClean="0"/>
            </a:br>
            <a:r>
              <a:rPr lang="en-US" dirty="0" smtClean="0"/>
              <a:t>known as </a:t>
            </a:r>
            <a:r>
              <a:rPr lang="en-US" b="1" i="1" dirty="0" smtClean="0"/>
              <a:t>top down design</a:t>
            </a:r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which:</a:t>
            </a:r>
          </a:p>
          <a:p>
            <a:pPr lvl="1"/>
            <a:r>
              <a:rPr lang="en-US" dirty="0" smtClean="0"/>
              <a:t>A big problem is broken down into small sub-problems</a:t>
            </a:r>
          </a:p>
          <a:p>
            <a:pPr lvl="2"/>
            <a:r>
              <a:rPr lang="en-US" sz="2800" dirty="0" smtClean="0"/>
              <a:t>Which can themselves be broken down into even smaller sub-problems</a:t>
            </a:r>
          </a:p>
          <a:p>
            <a:pPr lvl="3"/>
            <a:r>
              <a:rPr lang="en-US" sz="2800" dirty="0" smtClean="0"/>
              <a:t>And so on and so forth…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>
            <a:stCxn id="23" idx="2"/>
            <a:endCxn id="25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Set up board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>
            <a:endCxn id="24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6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Value-returning functions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dirty="0" smtClean="0"/>
              <a:t>Common errors</a:t>
            </a:r>
          </a:p>
          <a:p>
            <a:r>
              <a:rPr lang="en-US" dirty="0" smtClean="0"/>
              <a:t>Function scope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Infinite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800" dirty="0" smtClean="0">
                <a:solidFill>
                  <a:schemeClr val="tx1"/>
                </a:solidFill>
              </a:rPr>
              <a:t>loops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3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6" name="Straight Connector 25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1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54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59" name="Straight Connector 58"/>
            <p:cNvCxnSpPr>
              <a:stCxn id="61" idx="2"/>
              <a:endCxn id="63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ounded Rectangle 60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9" name="Straight Connector 68"/>
            <p:cNvCxnSpPr>
              <a:endCxn id="62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endCxn id="64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3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4" idx="2"/>
              <a:endCxn id="68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7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6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5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8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</a:t>
            </a:r>
            <a:br>
              <a:rPr lang="en-US" dirty="0" smtClean="0"/>
            </a:br>
            <a:r>
              <a:rPr lang="en-US" dirty="0" smtClean="0"/>
              <a:t>“tree,” where </a:t>
            </a:r>
            <a:br>
              <a:rPr lang="en-US" dirty="0" smtClean="0"/>
            </a:br>
            <a:r>
              <a:rPr lang="en-US" dirty="0" smtClean="0"/>
              <a:t>each of the </a:t>
            </a:r>
            <a:br>
              <a:rPr lang="en-US" dirty="0" smtClean="0"/>
            </a:br>
            <a:r>
              <a:rPr lang="en-US" dirty="0" smtClean="0"/>
              <a:t>nodes represents </a:t>
            </a:r>
            <a:br>
              <a:rPr lang="en-US" dirty="0" smtClean="0"/>
            </a:br>
            <a:r>
              <a:rPr lang="en-US" dirty="0" smtClean="0"/>
              <a:t>a single process </a:t>
            </a:r>
            <a:br>
              <a:rPr lang="en-US" dirty="0" smtClean="0"/>
            </a:br>
            <a:r>
              <a:rPr lang="en-US" dirty="0" smtClean="0"/>
              <a:t>(or a function)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31" name="Straight Connector 30"/>
            <p:cNvCxnSpPr>
              <a:stCxn id="57" idx="2"/>
              <a:endCxn id="59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5" name="Straight Connector 64"/>
            <p:cNvCxnSpPr>
              <a:endCxn id="58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endCxn id="60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9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60" idx="2"/>
              <a:endCxn id="64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3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2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1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ounded Rectangle 75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1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are “leaves” that represent pieces </a:t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need to </a:t>
            </a:r>
            <a:r>
              <a:rPr lang="en-US" dirty="0" smtClean="0"/>
              <a:t>be developed</a:t>
            </a:r>
          </a:p>
          <a:p>
            <a:r>
              <a:rPr lang="en-US" dirty="0" smtClean="0"/>
              <a:t>They are then recombined </a:t>
            </a:r>
            <a:r>
              <a:rPr lang="en-US" dirty="0"/>
              <a:t>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the solution to the </a:t>
            </a:r>
            <a:r>
              <a:rPr lang="en-US" dirty="0"/>
              <a:t>original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3" name="Straight Connector 42"/>
          <p:cNvCxnSpPr>
            <a:endCxn id="36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38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7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8" idx="2"/>
            <a:endCxn id="42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1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55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16413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4299819" cy="4517689"/>
          </a:xfrm>
        </p:spPr>
        <p:txBody>
          <a:bodyPr/>
          <a:lstStyle/>
          <a:p>
            <a:r>
              <a:rPr lang="en-US" dirty="0" smtClean="0"/>
              <a:t>We’ve created a simplified design that’s easy to follow</a:t>
            </a:r>
          </a:p>
          <a:p>
            <a:pPr lvl="3"/>
            <a:endParaRPr lang="en-US" dirty="0"/>
          </a:p>
          <a:p>
            <a:r>
              <a:rPr lang="en-US" dirty="0" smtClean="0"/>
              <a:t>Still missing a couple pieces, but it’s a start!</a:t>
            </a:r>
          </a:p>
          <a:p>
            <a:pPr lvl="1"/>
            <a:r>
              <a:rPr lang="en-US" dirty="0" smtClean="0"/>
              <a:t>There’s also no plan included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in this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7" name="Straight Connector 6"/>
            <p:cNvCxnSpPr>
              <a:stCxn id="9" idx="2"/>
              <a:endCxn id="11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7" name="Straight Connector 16"/>
            <p:cNvCxnSpPr>
              <a:endCxn id="10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2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2"/>
              <a:endCxn id="16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5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4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3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27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1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Essay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essay you’re 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down!</a:t>
            </a:r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a Design in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5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2" name="Straight Connector 31"/>
          <p:cNvCxnSpPr>
            <a:stCxn id="60" idx="2"/>
            <a:endCxn id="62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8" name="Straight Connector 67"/>
          <p:cNvCxnSpPr>
            <a:endCxn id="61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63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2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3" idx="2"/>
            <a:endCxn id="67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6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5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4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8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9" grpId="0" animBg="1"/>
      <p:bldP spid="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test bed</a:t>
            </a:r>
          </a:p>
          <a:p>
            <a:pPr lvl="1"/>
            <a:r>
              <a:rPr lang="en-US" dirty="0" smtClean="0"/>
              <a:t>You can even call 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if you want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 each function with different test inputs</a:t>
            </a:r>
          </a:p>
          <a:p>
            <a:pPr lvl="1"/>
            <a:r>
              <a:rPr lang="en-US" dirty="0" smtClean="0"/>
              <a:t>How does the board setup work if it’s 1x1?</a:t>
            </a:r>
          </a:p>
          <a:p>
            <a:pPr lvl="1"/>
            <a:r>
              <a:rPr lang="en-US" dirty="0" smtClean="0"/>
              <a:t>Does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  <a:r>
              <a:rPr lang="en-US" dirty="0" smtClean="0"/>
              <a:t> work when switching players?</a:t>
            </a:r>
          </a:p>
          <a:p>
            <a:pPr lvl="1"/>
            <a:r>
              <a:rPr lang="en-US" dirty="0" smtClean="0"/>
              <a:t>Ensure 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 of the “opposite” of bottom up</a:t>
            </a:r>
          </a:p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</a:t>
            </a:r>
            <a:br>
              <a:rPr lang="en-US" dirty="0" smtClean="0"/>
            </a:br>
            <a:r>
              <a:rPr lang="en-US" dirty="0" smtClean="0"/>
              <a:t>get the user move; it takes in the board, but simply returns that they want to move to 0, 0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Helps to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To Choose?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4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CTRL+V</a:t>
            </a:r>
          </a:p>
          <a:p>
            <a:pPr lvl="1"/>
            <a:r>
              <a:rPr lang="en-US" dirty="0" smtClean="0"/>
              <a:t>Moves the screen down one “page”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M+V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Moves the screen up one “page”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is out on Blackboard now</a:t>
            </a:r>
          </a:p>
          <a:p>
            <a:pPr lvl="1"/>
            <a:r>
              <a:rPr lang="en-US" b="1" i="1" u="sng" dirty="0"/>
              <a:t>Design</a:t>
            </a:r>
            <a:r>
              <a:rPr lang="en-US" dirty="0"/>
              <a:t> is due by Friday (</a:t>
            </a:r>
            <a:r>
              <a:rPr lang="en-US" dirty="0" smtClean="0"/>
              <a:t>Mar 29th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2"/>
            <a:r>
              <a:rPr lang="en-US" dirty="0"/>
              <a:t>Design is provided, but you must still think about it carefully to figure out how everything fits together!</a:t>
            </a:r>
          </a:p>
          <a:p>
            <a:pPr lvl="1"/>
            <a:r>
              <a:rPr lang="en-US" b="1" i="1" u="sng" dirty="0"/>
              <a:t>Project</a:t>
            </a:r>
            <a:r>
              <a:rPr lang="en-US" dirty="0"/>
              <a:t> is due by Friday (Apr </a:t>
            </a:r>
            <a:r>
              <a:rPr lang="en-US" dirty="0" smtClean="0"/>
              <a:t>5th</a:t>
            </a:r>
            <a:r>
              <a:rPr lang="en-US" dirty="0"/>
              <a:t>) at </a:t>
            </a:r>
            <a:r>
              <a:rPr lang="en-US" dirty="0" smtClean="0"/>
              <a:t>11:59:59 PM</a:t>
            </a:r>
          </a:p>
          <a:p>
            <a:pPr lvl="1"/>
            <a:endParaRPr lang="en-US" dirty="0"/>
          </a:p>
          <a:p>
            <a:r>
              <a:rPr lang="en-US" dirty="0" smtClean="0"/>
              <a:t>Second midterm </a:t>
            </a:r>
            <a:r>
              <a:rPr lang="en-US" dirty="0" smtClean="0"/>
              <a:t>exam is April 15th and 16th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1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Puzzle pieces (adapted from):</a:t>
            </a:r>
          </a:p>
          <a:p>
            <a:pPr lvl="1"/>
            <a:r>
              <a:rPr lang="en-US" sz="2000" dirty="0"/>
              <a:t>https://pixabay.com/p-308908</a:t>
            </a:r>
            <a:r>
              <a:rPr lang="en-US" sz="2000" dirty="0" smtClean="0"/>
              <a:t>/</a:t>
            </a:r>
          </a:p>
          <a:p>
            <a:r>
              <a:rPr lang="en-US" sz="2000" dirty="0" smtClean="0"/>
              <a:t>Helping hands:</a:t>
            </a:r>
          </a:p>
          <a:p>
            <a:pPr lvl="1"/>
            <a:r>
              <a:rPr lang="en-US" sz="2000" dirty="0"/>
              <a:t>https://pixabay.com/p-40805/</a:t>
            </a:r>
          </a:p>
          <a:p>
            <a:r>
              <a:rPr lang="en-US" sz="2000" dirty="0" smtClean="0"/>
              <a:t>Checkers:</a:t>
            </a:r>
          </a:p>
          <a:p>
            <a:pPr lvl="1"/>
            <a:r>
              <a:rPr lang="en-US" sz="2000" dirty="0"/>
              <a:t>https://en.wikipedia.org/wiki/File:The_Childrens_Museum_of_Indianapolis_-_Checkers.jpg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about modularity and its benefits</a:t>
            </a:r>
          </a:p>
          <a:p>
            <a:endParaRPr lang="en-US" dirty="0"/>
          </a:p>
          <a:p>
            <a:r>
              <a:rPr lang="en-US" dirty="0"/>
              <a:t>To see an example of breaking a large </a:t>
            </a:r>
            <a:br>
              <a:rPr lang="en-US" dirty="0"/>
            </a:br>
            <a:r>
              <a:rPr lang="en-US" dirty="0"/>
              <a:t>program into smaller pieces</a:t>
            </a:r>
          </a:p>
          <a:p>
            <a:pPr lvl="1"/>
            <a:r>
              <a:rPr lang="en-US" dirty="0"/>
              <a:t>Top Down Design</a:t>
            </a:r>
          </a:p>
          <a:p>
            <a:r>
              <a:rPr lang="en-US" dirty="0"/>
              <a:t>To introduce two methods of implementation</a:t>
            </a:r>
          </a:p>
          <a:p>
            <a:pPr lvl="1"/>
            <a:r>
              <a:rPr lang="en-US" dirty="0"/>
              <a:t>Top Down and Bottom 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being</a:t>
            </a:r>
            <a:r>
              <a:rPr lang="en-US" b="1" i="1" dirty="0" smtClean="0"/>
              <a:t> modular </a:t>
            </a:r>
            <a:r>
              <a:rPr lang="en-US" dirty="0" smtClean="0"/>
              <a:t>means that it is:</a:t>
            </a:r>
          </a:p>
          <a:p>
            <a:r>
              <a:rPr lang="en-US" dirty="0" smtClean="0"/>
              <a:t>Made up of individual pieces (modules)</a:t>
            </a:r>
          </a:p>
          <a:p>
            <a:pPr lvl="1"/>
            <a:r>
              <a:rPr lang="en-US" dirty="0" smtClean="0"/>
              <a:t>That can be changed or replaced</a:t>
            </a:r>
          </a:p>
          <a:p>
            <a:pPr lvl="1"/>
            <a:r>
              <a:rPr lang="en-US" dirty="0" smtClean="0"/>
              <a:t>Without affecting the rest of the system</a:t>
            </a:r>
          </a:p>
          <a:p>
            <a:pPr lvl="3"/>
            <a:endParaRPr lang="en-US" dirty="0"/>
          </a:p>
          <a:p>
            <a:r>
              <a:rPr lang="en-US" dirty="0" smtClean="0"/>
              <a:t>So if we replace or change one function, the rest should still work, even after the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modularity, </a:t>
            </a:r>
            <a:br>
              <a:rPr lang="en-US" dirty="0" smtClean="0"/>
            </a:br>
            <a:r>
              <a:rPr lang="en-US" dirty="0" smtClean="0"/>
              <a:t>you can reuse and </a:t>
            </a:r>
            <a:br>
              <a:rPr lang="en-US" dirty="0" smtClean="0"/>
            </a:br>
            <a:r>
              <a:rPr lang="en-US" dirty="0" smtClean="0"/>
              <a:t>repurpose your code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pieces of code you’ve </a:t>
            </a:r>
            <a:br>
              <a:rPr lang="en-US" dirty="0" smtClean="0"/>
            </a:br>
            <a:r>
              <a:rPr lang="en-US" dirty="0" smtClean="0"/>
              <a:t>had to write multiple times?</a:t>
            </a:r>
          </a:p>
          <a:p>
            <a:pPr lvl="1"/>
            <a:r>
              <a:rPr lang="en-US" dirty="0" smtClean="0"/>
              <a:t>Getting input between some min and max</a:t>
            </a:r>
          </a:p>
          <a:p>
            <a:pPr lvl="1"/>
            <a:r>
              <a:rPr lang="en-US" dirty="0" smtClean="0"/>
              <a:t>Using a sentinel loop to create a list</a:t>
            </a:r>
          </a:p>
          <a:p>
            <a:pPr lvl="1"/>
            <a:r>
              <a:rPr lang="en-US" dirty="0" smtClean="0"/>
              <a:t>What else?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1136" y="1366461"/>
            <a:ext cx="2207574" cy="206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37" y="1366460"/>
            <a:ext cx="2207574" cy="2062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4" y="1366461"/>
            <a:ext cx="2211686" cy="2066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3" y="1362617"/>
            <a:ext cx="2211686" cy="2066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1" y="1358773"/>
            <a:ext cx="2211686" cy="20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Program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 far, functions have been used as a mechanism for reducing code </a:t>
            </a:r>
            <a:r>
              <a:rPr lang="en-US" altLang="en-US" dirty="0" smtClean="0"/>
              <a:t>duplication</a:t>
            </a:r>
            <a:endParaRPr lang="en-US" altLang="en-US" dirty="0"/>
          </a:p>
          <a:p>
            <a:pPr eaLnBrk="1" hangingPunct="1"/>
            <a:r>
              <a:rPr lang="en-US" altLang="en-US" dirty="0"/>
              <a:t>Another reason to use functions is to make your programs more </a:t>
            </a:r>
            <a:r>
              <a:rPr lang="en-US" altLang="en-US" dirty="0" smtClean="0"/>
              <a:t>modular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As </a:t>
            </a:r>
            <a:r>
              <a:rPr lang="en-US" altLang="en-US" dirty="0"/>
              <a:t>the algorithms you design get increasingly complex, it gets more and more difficult to make sense out of the </a:t>
            </a:r>
            <a:r>
              <a:rPr lang="en-US" altLang="en-US" dirty="0" smtClean="0"/>
              <a:t>programs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Functions and Program Structure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One option to handle this complexity is to break it down into smaller pieces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smtClean="0"/>
              <a:t>Each piece makes sense on its own</a:t>
            </a:r>
          </a:p>
          <a:p>
            <a:pPr eaLnBrk="1" hangingPunct="1"/>
            <a:r>
              <a:rPr lang="en-US" altLang="en-US" dirty="0" smtClean="0"/>
              <a:t>You can then combine them together to form the complete program</a:t>
            </a:r>
          </a:p>
        </p:txBody>
      </p:sp>
    </p:spTree>
    <p:extLst>
      <p:ext uri="{BB962C8B-B14F-4D97-AF65-F5344CB8AC3E}">
        <p14:creationId xmlns:p14="http://schemas.microsoft.com/office/powerpoint/2010/main" val="4157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19354</TotalTime>
  <Words>1183</Words>
  <Application>Microsoft Office PowerPoint</Application>
  <PresentationFormat>On-screen Show (4:3)</PresentationFormat>
  <Paragraphs>279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12 – Program Design</vt:lpstr>
      <vt:lpstr>Last Class We Covered</vt:lpstr>
      <vt:lpstr>Any Questions from Last Time?</vt:lpstr>
      <vt:lpstr>Today’s Objectives</vt:lpstr>
      <vt:lpstr>Modularity</vt:lpstr>
      <vt:lpstr>Modularity</vt:lpstr>
      <vt:lpstr>Modularity</vt:lpstr>
      <vt:lpstr>Functions and Program Structure</vt:lpstr>
      <vt:lpstr>Functions and Program Structure</vt:lpstr>
      <vt:lpstr>Helper Functions</vt:lpstr>
      <vt:lpstr>Planning getValidInt()</vt:lpstr>
      <vt:lpstr>Creating getValidInt()</vt:lpstr>
      <vt:lpstr>Using getValidInt()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</vt:lpstr>
      <vt:lpstr>Analogy: Essay Outline</vt:lpstr>
      <vt:lpstr>Implementing a Design in Code</vt:lpstr>
      <vt:lpstr>Bottom Up Implementation</vt:lpstr>
      <vt:lpstr>Bottom Up Implementation</vt:lpstr>
      <vt:lpstr>Top Down Implementation</vt:lpstr>
      <vt:lpstr>Which To Choose?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355</cp:revision>
  <dcterms:created xsi:type="dcterms:W3CDTF">2014-05-05T14:25:42Z</dcterms:created>
  <dcterms:modified xsi:type="dcterms:W3CDTF">2019-03-25T18:19:13Z</dcterms:modified>
</cp:coreProperties>
</file>